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9"/>
  </p:notesMasterIdLst>
  <p:sldIdLst>
    <p:sldId id="256" r:id="rId5"/>
    <p:sldId id="757" r:id="rId6"/>
    <p:sldId id="770" r:id="rId7"/>
    <p:sldId id="704" r:id="rId8"/>
    <p:sldId id="771" r:id="rId9"/>
    <p:sldId id="763" r:id="rId10"/>
    <p:sldId id="774" r:id="rId11"/>
    <p:sldId id="766" r:id="rId12"/>
    <p:sldId id="705" r:id="rId13"/>
    <p:sldId id="797" r:id="rId14"/>
    <p:sldId id="795" r:id="rId15"/>
    <p:sldId id="775" r:id="rId16"/>
    <p:sldId id="769" r:id="rId17"/>
    <p:sldId id="801" r:id="rId18"/>
  </p:sldIdLst>
  <p:sldSz cx="9144000" cy="5143500" type="screen16x9"/>
  <p:notesSz cx="6889750" cy="10021888"/>
  <p:defaultTextStyle>
    <a:defPPr>
      <a:defRPr lang="sv-S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kard Aspegren (Förbundskansliet Korpen)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9838"/>
    <a:srgbClr val="F7BDBE"/>
    <a:srgbClr val="3AB54A"/>
    <a:srgbClr val="E30613"/>
    <a:srgbClr val="FFEA80"/>
    <a:srgbClr val="EE7203"/>
    <a:srgbClr val="81AEC8"/>
    <a:srgbClr val="D4E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A6E561-993A-4B49-AFA5-2A812882F3F6}" v="150" dt="2021-10-05T08:25:25.6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66" autoAdjust="0"/>
    <p:restoredTop sz="94679" autoAdjust="0"/>
  </p:normalViewPr>
  <p:slideViewPr>
    <p:cSldViewPr snapToGrid="0">
      <p:cViewPr varScale="1">
        <p:scale>
          <a:sx n="103" d="100"/>
          <a:sy n="103" d="100"/>
        </p:scale>
        <p:origin x="114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BD12083E-3414-4FF8-A021-F5B6DD7D2A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209" cy="502706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342E003-64AE-4239-9A7B-B27C8AD715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1915" y="0"/>
            <a:ext cx="2986209" cy="502706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A2CDC8-5B78-4D35-98FC-D393F214782F}" type="datetimeFigureOut">
              <a:rPr lang="sv-SE"/>
              <a:pPr>
                <a:defRPr/>
              </a:pPr>
              <a:t>2021-11-30</a:t>
            </a:fld>
            <a:endParaRPr 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720D4F4E-C70E-4A2F-9041-1F81C61287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9" tIns="46580" rIns="93159" bIns="4658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BC280339-DCA4-45D0-BBE0-6B7FFB3D9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626" y="4822431"/>
            <a:ext cx="5510499" cy="3947528"/>
          </a:xfrm>
          <a:prstGeom prst="rect">
            <a:avLst/>
          </a:prstGeom>
        </p:spPr>
        <p:txBody>
          <a:bodyPr vert="horz" lIns="93159" tIns="46580" rIns="93159" bIns="46580" rtlCol="0"/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E073FB1-EED7-47B0-B86A-0B4CBE9FC5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519182"/>
            <a:ext cx="2986209" cy="502706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D282641-6A5B-45BF-BABB-E30C61E88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1915" y="9519182"/>
            <a:ext cx="2986209" cy="502706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98FDDA-4997-45BF-BF98-B1FD81D2064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tshållare för bildobjekt 1">
            <a:extLst>
              <a:ext uri="{FF2B5EF4-FFF2-40B4-BE49-F238E27FC236}">
                <a16:creationId xmlns:a16="http://schemas.microsoft.com/office/drawing/2014/main" id="{3EE918D8-8ACD-484C-9805-B361CC048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7DF165B-4132-426C-9863-5BD8138C2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</a:rPr>
              <a:t>Blixtpresentation om ditt projekt: Ett lyckat projekt innebär för oss…. </a:t>
            </a:r>
          </a:p>
          <a:p>
            <a:pPr marL="174673" indent="-174673">
              <a:buFont typeface="Arial" panose="020B0604020202020204" pitchFamily="34" charset="0"/>
              <a:buChar char="•"/>
              <a:defRPr/>
            </a:pPr>
            <a:endParaRPr lang="sv-SE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349347" indent="-349347">
              <a:buFont typeface="+mj-lt"/>
              <a:buAutoNum type="arabicPeriod"/>
              <a:defRPr/>
            </a:pPr>
            <a:r>
              <a:rPr lang="sv-SE" i="1" dirty="0">
                <a:solidFill>
                  <a:srgbClr val="000000"/>
                </a:solidFill>
                <a:ea typeface="Calibri" panose="020F0502020204030204" pitchFamily="34" charset="0"/>
              </a:rPr>
              <a:t>Varje SF får en minut på sig att beskriva vad ett lyckat projekt skulle innebära rent konkret och vad det är ni vill att det ska bidra till </a:t>
            </a:r>
          </a:p>
          <a:p>
            <a:pPr>
              <a:defRPr/>
            </a:pPr>
            <a:endParaRPr lang="sv-SE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</a:rPr>
              <a:t>a)   Vad är det ni ska göra? </a:t>
            </a:r>
          </a:p>
          <a:p>
            <a:pPr marL="349347" indent="-349347">
              <a:buFontTx/>
              <a:buAutoNum type="alphaLcParenR" startAt="2"/>
              <a:defRPr/>
            </a:pPr>
            <a:r>
              <a:rPr lang="sv-SE" dirty="0">
                <a:solidFill>
                  <a:srgbClr val="000000"/>
                </a:solidFill>
                <a:ea typeface="Calibri" panose="020F0502020204030204" pitchFamily="34" charset="0"/>
              </a:rPr>
              <a:t>Vilken är den största utmaningen? </a:t>
            </a:r>
          </a:p>
          <a:p>
            <a:pPr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9971603-E39E-4B2A-929A-E5151C07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E88A84-E7EE-4923-8074-7F5D73EF0C8C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latshållare för bildobjekt 1">
            <a:extLst>
              <a:ext uri="{FF2B5EF4-FFF2-40B4-BE49-F238E27FC236}">
                <a16:creationId xmlns:a16="http://schemas.microsoft.com/office/drawing/2014/main" id="{DFDE2809-1332-4FEC-BB87-ADAA1F4FE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Platshållare för anteckningar 2">
            <a:extLst>
              <a:ext uri="{FF2B5EF4-FFF2-40B4-BE49-F238E27FC236}">
                <a16:creationId xmlns:a16="http://schemas.microsoft.com/office/drawing/2014/main" id="{1A3C8CFD-97C5-457A-94B0-1B0454C63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7A86FC4-39EC-4EAD-A514-7E807505F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132AD7-DAC0-4956-9272-6DB1014B15A4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latshållare för bildobjekt 1">
            <a:extLst>
              <a:ext uri="{FF2B5EF4-FFF2-40B4-BE49-F238E27FC236}">
                <a16:creationId xmlns:a16="http://schemas.microsoft.com/office/drawing/2014/main" id="{8CFC1849-023D-4975-AF4A-FEBE4C2335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Platshållare för anteckningar 2">
            <a:extLst>
              <a:ext uri="{FF2B5EF4-FFF2-40B4-BE49-F238E27FC236}">
                <a16:creationId xmlns:a16="http://schemas.microsoft.com/office/drawing/2014/main" id="{CCA286E3-B50F-4DB1-B1F8-415415BFB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0AECD0-6CCB-4D2D-9EC2-4A461D79C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AA0D33-3B2E-4EFE-894C-BECD41C314F3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tshållare för bildobjekt 1">
            <a:extLst>
              <a:ext uri="{FF2B5EF4-FFF2-40B4-BE49-F238E27FC236}">
                <a16:creationId xmlns:a16="http://schemas.microsoft.com/office/drawing/2014/main" id="{EB301C02-72EC-4CF9-B347-7D4C32C330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Platshållare för anteckningar 2">
            <a:extLst>
              <a:ext uri="{FF2B5EF4-FFF2-40B4-BE49-F238E27FC236}">
                <a16:creationId xmlns:a16="http://schemas.microsoft.com/office/drawing/2014/main" id="{1FD35504-91C0-4481-8DD0-910381A9BD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2F0DF06-6815-482D-821E-E4F66D317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9C80B9-8515-4D6B-8F82-24E16744D5BC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91784" y="519975"/>
            <a:ext cx="3408207" cy="3779967"/>
          </a:xfrm>
        </p:spPr>
        <p:txBody>
          <a:bodyPr>
            <a:noAutofit/>
          </a:bodyPr>
          <a:lstStyle>
            <a:lvl1pPr marL="0" indent="0">
              <a:buClr>
                <a:srgbClr val="2B9740"/>
              </a:buClr>
              <a:buSzPct val="72000"/>
              <a:buFont typeface="Wingdings" charset="2"/>
              <a:buNone/>
              <a:defRPr sz="1400"/>
            </a:lvl1pPr>
            <a:lvl2pPr marL="742950" indent="-285750">
              <a:buClr>
                <a:srgbClr val="2B9740"/>
              </a:buClr>
              <a:buSzPct val="72000"/>
              <a:buFont typeface="Wingdings" charset="2"/>
              <a:buChar char=""/>
              <a:defRPr sz="1200"/>
            </a:lvl2pPr>
            <a:lvl3pPr marL="1085850" indent="-171450">
              <a:buClr>
                <a:srgbClr val="2B9740"/>
              </a:buClr>
              <a:buSzPct val="72000"/>
              <a:buFont typeface="Wingdings" charset="2"/>
              <a:buChar char=""/>
              <a:defRPr sz="1100"/>
            </a:lvl3pPr>
            <a:lvl4pPr marL="15430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4pPr>
            <a:lvl5pPr marL="20002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3000" y="519975"/>
            <a:ext cx="3433594" cy="3779967"/>
          </a:xfrm>
        </p:spPr>
        <p:txBody>
          <a:bodyPr>
            <a:noAutofit/>
          </a:bodyPr>
          <a:lstStyle>
            <a:lvl1pPr marL="0" indent="0">
              <a:buClr>
                <a:srgbClr val="2B9740"/>
              </a:buClr>
              <a:buSzPct val="72000"/>
              <a:buFont typeface="Wingdings" charset="2"/>
              <a:buNone/>
              <a:defRPr sz="1400"/>
            </a:lvl1pPr>
            <a:lvl2pPr marL="742950" indent="-285750">
              <a:buClr>
                <a:srgbClr val="2B9740"/>
              </a:buClr>
              <a:buSzPct val="72000"/>
              <a:buFont typeface="Wingdings" charset="2"/>
              <a:buChar char=""/>
              <a:defRPr sz="1200"/>
            </a:lvl2pPr>
            <a:lvl3pPr marL="1085850" indent="-171450">
              <a:buClr>
                <a:srgbClr val="2B9740"/>
              </a:buClr>
              <a:buSzPct val="72000"/>
              <a:buFont typeface="Wingdings" charset="2"/>
              <a:buChar char=""/>
              <a:defRPr sz="1100"/>
            </a:lvl3pPr>
            <a:lvl4pPr marL="15430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4pPr>
            <a:lvl5pPr marL="20002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C792D6F5-46B7-418D-BD18-E2A0986DA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34227-4752-4EFD-815B-00B635F19AC7}" type="datetimeFigureOut">
              <a:rPr lang="sv-SE"/>
              <a:pPr>
                <a:defRPr/>
              </a:pPr>
              <a:t>2021-11-30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DBC984DA-A2A8-4784-9D70-6A5E4227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EAABD003-2AF7-4D6C-99C3-F089D372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25BBD-B450-40DD-AD96-AB28A6664E2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855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EFCD3E2C-545F-4C44-8256-81ABA51E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89699-8C9C-44AA-9A6A-C52BDDBDA95B}" type="datetimeFigureOut">
              <a:rPr lang="sv-SE"/>
              <a:pPr>
                <a:defRPr/>
              </a:pPr>
              <a:t>2021-11-30</a:t>
            </a:fld>
            <a:endParaRPr 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E5B620AF-944E-446A-9890-DB5E2DA3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67215309-136E-44F1-B542-FF26FD8B9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2C920-40C8-4B69-8099-9083A0D0004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980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3000" y="2457101"/>
            <a:ext cx="4511000" cy="2237437"/>
          </a:xfrm>
        </p:spPr>
        <p:txBody>
          <a:bodyPr>
            <a:noAutofit/>
          </a:bodyPr>
          <a:lstStyle>
            <a:lvl1pPr marL="0" indent="0">
              <a:buClr>
                <a:srgbClr val="2B9740"/>
              </a:buClr>
              <a:buSzPct val="72000"/>
              <a:buFont typeface="Wingdings" charset="2"/>
              <a:buNone/>
              <a:defRPr sz="1400"/>
            </a:lvl1pPr>
            <a:lvl2pPr marL="742950" indent="-285750">
              <a:buClr>
                <a:srgbClr val="2B9740"/>
              </a:buClr>
              <a:buSzPct val="72000"/>
              <a:buFont typeface="Wingdings" charset="2"/>
              <a:buChar char=""/>
              <a:defRPr sz="1200"/>
            </a:lvl2pPr>
            <a:lvl3pPr marL="1085850" indent="-171450">
              <a:buClr>
                <a:srgbClr val="2B9740"/>
              </a:buClr>
              <a:buSzPct val="72000"/>
              <a:buFont typeface="Wingdings" charset="2"/>
              <a:buChar char=""/>
              <a:defRPr sz="1100"/>
            </a:lvl3pPr>
            <a:lvl4pPr marL="15430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4pPr>
            <a:lvl5pPr marL="20002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91784" y="776155"/>
            <a:ext cx="3408207" cy="3551500"/>
          </a:xfrm>
        </p:spPr>
        <p:txBody>
          <a:bodyPr>
            <a:noAutofit/>
          </a:bodyPr>
          <a:lstStyle>
            <a:lvl1pPr marL="0" indent="0">
              <a:buClr>
                <a:srgbClr val="2B9740"/>
              </a:buClr>
              <a:buSzPct val="72000"/>
              <a:buFont typeface="Wingdings" charset="2"/>
              <a:buNone/>
              <a:defRPr sz="1400"/>
            </a:lvl1pPr>
            <a:lvl2pPr marL="457200" indent="0">
              <a:buClr>
                <a:srgbClr val="2B9740"/>
              </a:buClr>
              <a:buSzPct val="72000"/>
              <a:buFont typeface="Wingdings" charset="2"/>
              <a:buNone/>
              <a:defRPr sz="1200"/>
            </a:lvl2pPr>
            <a:lvl3pPr marL="914400" indent="0">
              <a:buClr>
                <a:srgbClr val="2B9740"/>
              </a:buClr>
              <a:buSzPct val="72000"/>
              <a:buFont typeface="Wingdings" charset="2"/>
              <a:buNone/>
              <a:defRPr sz="1100"/>
            </a:lvl3pPr>
            <a:lvl4pPr marL="1371600" indent="0">
              <a:buClr>
                <a:srgbClr val="2B9740"/>
              </a:buClr>
              <a:buSzPct val="72000"/>
              <a:buFont typeface="Wingdings" charset="2"/>
              <a:buNone/>
              <a:defRPr sz="1050"/>
            </a:lvl4pPr>
            <a:lvl5pPr marL="1828800" indent="0">
              <a:buClr>
                <a:srgbClr val="2B9740"/>
              </a:buClr>
              <a:buSzPct val="72000"/>
              <a:buFont typeface="Wingdings" charset="2"/>
              <a:buNone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13"/>
          </p:nvPr>
        </p:nvSpPr>
        <p:spPr>
          <a:xfrm>
            <a:off x="4632533" y="1"/>
            <a:ext cx="2246413" cy="2445340"/>
          </a:xfrm>
        </p:spPr>
        <p:txBody>
          <a:bodyPr>
            <a:noAutofit/>
          </a:bodyPr>
          <a:lstStyle>
            <a:lvl1pPr marL="0" indent="0">
              <a:buClr>
                <a:srgbClr val="2B9740"/>
              </a:buClr>
              <a:buSzPct val="72000"/>
              <a:buFont typeface="Wingdings" charset="2"/>
              <a:buNone/>
              <a:defRPr sz="1400"/>
            </a:lvl1pPr>
            <a:lvl2pPr marL="742950" indent="-285750">
              <a:buClr>
                <a:srgbClr val="2B9740"/>
              </a:buClr>
              <a:buSzPct val="72000"/>
              <a:buFont typeface="Wingdings" charset="2"/>
              <a:buChar char=""/>
              <a:defRPr sz="1200"/>
            </a:lvl2pPr>
            <a:lvl3pPr marL="1085850" indent="-171450">
              <a:buClr>
                <a:srgbClr val="2B9740"/>
              </a:buClr>
              <a:buSzPct val="72000"/>
              <a:buFont typeface="Wingdings" charset="2"/>
              <a:buChar char=""/>
              <a:defRPr sz="1100"/>
            </a:lvl3pPr>
            <a:lvl4pPr marL="15430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4pPr>
            <a:lvl5pPr marL="20002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innehåll 3"/>
          <p:cNvSpPr>
            <a:spLocks noGrp="1"/>
          </p:cNvSpPr>
          <p:nvPr>
            <p:ph sz="half" idx="14"/>
          </p:nvPr>
        </p:nvSpPr>
        <p:spPr>
          <a:xfrm>
            <a:off x="6890705" y="482"/>
            <a:ext cx="2253296" cy="2445340"/>
          </a:xfrm>
        </p:spPr>
        <p:txBody>
          <a:bodyPr>
            <a:noAutofit/>
          </a:bodyPr>
          <a:lstStyle>
            <a:lvl1pPr marL="0" indent="0">
              <a:buClr>
                <a:srgbClr val="2B9740"/>
              </a:buClr>
              <a:buSzPct val="72000"/>
              <a:buFont typeface="Wingdings" charset="2"/>
              <a:buNone/>
              <a:defRPr sz="1400"/>
            </a:lvl1pPr>
            <a:lvl2pPr marL="742950" indent="-285750">
              <a:buClr>
                <a:srgbClr val="2B9740"/>
              </a:buClr>
              <a:buSzPct val="72000"/>
              <a:buFont typeface="Wingdings" charset="2"/>
              <a:buChar char=""/>
              <a:defRPr sz="1200"/>
            </a:lvl2pPr>
            <a:lvl3pPr marL="1085850" indent="-171450">
              <a:buClr>
                <a:srgbClr val="2B9740"/>
              </a:buClr>
              <a:buSzPct val="72000"/>
              <a:buFont typeface="Wingdings" charset="2"/>
              <a:buChar char=""/>
              <a:defRPr sz="1100"/>
            </a:lvl3pPr>
            <a:lvl4pPr marL="15430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4pPr>
            <a:lvl5pPr marL="20002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4480BB2D-A04B-403C-8E0F-921CFEB566B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68D7A-DBC8-4238-8D8D-2EB5B111BA90}" type="datetimeFigureOut">
              <a:rPr lang="sv-SE"/>
              <a:pPr>
                <a:defRPr/>
              </a:pPr>
              <a:t>2021-11-30</a:t>
            </a:fld>
            <a:endParaRPr lang="sv-SE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7145F71A-929F-4D9F-84B2-177B78F2EF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9B717464-B3C3-4E16-BC5E-823F6FBBF4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B1FAE-FC06-4DE3-8020-AF407D747F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061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3000" y="-20538"/>
            <a:ext cx="4511000" cy="4707393"/>
          </a:xfrm>
        </p:spPr>
        <p:txBody>
          <a:bodyPr>
            <a:noAutofit/>
          </a:bodyPr>
          <a:lstStyle>
            <a:lvl1pPr marL="0" indent="0">
              <a:buClr>
                <a:srgbClr val="2B9740"/>
              </a:buClr>
              <a:buSzPct val="72000"/>
              <a:buFont typeface="Wingdings" charset="2"/>
              <a:buNone/>
              <a:defRPr sz="1400"/>
            </a:lvl1pPr>
            <a:lvl2pPr marL="742950" indent="-285750">
              <a:buClr>
                <a:srgbClr val="2B9740"/>
              </a:buClr>
              <a:buSzPct val="72000"/>
              <a:buFont typeface="Wingdings" charset="2"/>
              <a:buChar char=""/>
              <a:defRPr sz="1200"/>
            </a:lvl2pPr>
            <a:lvl3pPr marL="1085850" indent="-171450">
              <a:buClr>
                <a:srgbClr val="2B9740"/>
              </a:buClr>
              <a:buSzPct val="72000"/>
              <a:buFont typeface="Wingdings" charset="2"/>
              <a:buChar char=""/>
              <a:defRPr sz="1100"/>
            </a:lvl3pPr>
            <a:lvl4pPr marL="15430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4pPr>
            <a:lvl5pPr marL="2000250" indent="-171450">
              <a:buClr>
                <a:srgbClr val="2B9740"/>
              </a:buClr>
              <a:buSzPct val="72000"/>
              <a:buFont typeface="Wingdings" charset="2"/>
              <a:buChar char=""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91784" y="718026"/>
            <a:ext cx="3408207" cy="857250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20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91784" y="1599351"/>
            <a:ext cx="3408207" cy="2740064"/>
          </a:xfrm>
        </p:spPr>
        <p:txBody>
          <a:bodyPr>
            <a:noAutofit/>
          </a:bodyPr>
          <a:lstStyle>
            <a:lvl1pPr marL="0" indent="0">
              <a:buClr>
                <a:srgbClr val="2B9740"/>
              </a:buClr>
              <a:buSzPct val="72000"/>
              <a:buFont typeface="Wingdings" charset="2"/>
              <a:buNone/>
              <a:defRPr sz="1400"/>
            </a:lvl1pPr>
            <a:lvl2pPr marL="457200" indent="0">
              <a:buClr>
                <a:srgbClr val="2B9740"/>
              </a:buClr>
              <a:buSzPct val="72000"/>
              <a:buFont typeface="Wingdings" charset="2"/>
              <a:buNone/>
              <a:defRPr sz="1200"/>
            </a:lvl2pPr>
            <a:lvl3pPr marL="914400" indent="0">
              <a:buClr>
                <a:srgbClr val="2B9740"/>
              </a:buClr>
              <a:buSzPct val="72000"/>
              <a:buFont typeface="Wingdings" charset="2"/>
              <a:buNone/>
              <a:defRPr sz="1100"/>
            </a:lvl3pPr>
            <a:lvl4pPr marL="1371600" indent="0">
              <a:buClr>
                <a:srgbClr val="2B9740"/>
              </a:buClr>
              <a:buSzPct val="72000"/>
              <a:buFont typeface="Wingdings" charset="2"/>
              <a:buNone/>
              <a:defRPr sz="1050"/>
            </a:lvl4pPr>
            <a:lvl5pPr marL="1828800" indent="0">
              <a:buClr>
                <a:srgbClr val="2B9740"/>
              </a:buClr>
              <a:buSzPct val="72000"/>
              <a:buFont typeface="Wingdings" charset="2"/>
              <a:buNone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E2431E67-C28B-46DA-A86E-F7526703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EE141-E1A4-4DF7-95A5-EB34EAB61A37}" type="datetimeFigureOut">
              <a:rPr lang="sv-SE"/>
              <a:pPr>
                <a:defRPr/>
              </a:pPr>
              <a:t>2021-11-30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BC02DA34-92A0-412A-8577-19A1A8AB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3333B726-90E5-4E65-B157-495C44DA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3E694-9CF8-4D00-8616-74F77C3DE42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388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5B8B3CAA-9902-42DC-B829-B69207B5D012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326D0-A753-40B5-80C0-AB4AECB9E8A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38250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167BE2-CBE5-4B35-B712-44A0A564C952}"/>
              </a:ext>
            </a:extLst>
          </p:cNvPr>
          <p:cNvSpPr/>
          <p:nvPr userDrawn="1"/>
        </p:nvSpPr>
        <p:spPr>
          <a:xfrm>
            <a:off x="0" y="4702969"/>
            <a:ext cx="9144000" cy="440531"/>
          </a:xfrm>
          <a:prstGeom prst="rect">
            <a:avLst/>
          </a:prstGeom>
          <a:solidFill>
            <a:srgbClr val="1D9B3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pic>
        <p:nvPicPr>
          <p:cNvPr id="5" name="Bildobjekt 10" descr="Korpen_neg.eps">
            <a:extLst>
              <a:ext uri="{FF2B5EF4-FFF2-40B4-BE49-F238E27FC236}">
                <a16:creationId xmlns:a16="http://schemas.microsoft.com/office/drawing/2014/main" id="{F51BD68D-75A9-4C47-89D9-06E5D69D6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335" y="4816079"/>
            <a:ext cx="798909" cy="18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91785" y="1388462"/>
            <a:ext cx="6974809" cy="2939193"/>
          </a:xfrm>
        </p:spPr>
        <p:txBody>
          <a:bodyPr/>
          <a:lstStyle>
            <a:lvl1pPr marL="285743" indent="-285743">
              <a:buClr>
                <a:srgbClr val="2B9740"/>
              </a:buClr>
              <a:buSzPct val="82000"/>
              <a:buFont typeface="Wingdings" charset="2"/>
              <a:buChar char=""/>
              <a:defRPr sz="1600"/>
            </a:lvl1pPr>
            <a:lvl2pPr marL="742931" indent="-285743">
              <a:buClr>
                <a:srgbClr val="2B9740"/>
              </a:buClr>
              <a:buSzPct val="82000"/>
              <a:buFont typeface="Wingdings" charset="2"/>
              <a:buChar char=""/>
              <a:defRPr sz="1400"/>
            </a:lvl2pPr>
            <a:lvl3pPr marL="1085823" indent="-171446">
              <a:buClr>
                <a:srgbClr val="2B9740"/>
              </a:buClr>
              <a:buSzPct val="82000"/>
              <a:buFont typeface="Wingdings" charset="2"/>
              <a:buChar char=""/>
              <a:defRPr sz="1200"/>
            </a:lvl3pPr>
            <a:lvl4pPr marL="1543012" indent="-171446">
              <a:buClr>
                <a:srgbClr val="2B9740"/>
              </a:buClr>
              <a:buSzPct val="82000"/>
              <a:buFont typeface="Wingdings" charset="2"/>
              <a:buChar char=""/>
              <a:defRPr sz="1100"/>
            </a:lvl4pPr>
            <a:lvl5pPr marL="2000200" indent="-171446">
              <a:buClr>
                <a:srgbClr val="2B9740"/>
              </a:buClr>
              <a:buSzPct val="82000"/>
              <a:buFont typeface="Wingdings" charset="2"/>
              <a:buChar char=""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datum 4">
            <a:extLst>
              <a:ext uri="{FF2B5EF4-FFF2-40B4-BE49-F238E27FC236}">
                <a16:creationId xmlns:a16="http://schemas.microsoft.com/office/drawing/2014/main" id="{6B0F12CC-B7BB-4EEB-A99D-66A4CE52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B2A48-3D3A-416A-B9AD-61B5693D60A2}" type="datetimeFigureOut">
              <a:rPr lang="sv-SE"/>
              <a:pPr>
                <a:defRPr/>
              </a:pPr>
              <a:t>2021-11-30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68214D46-752A-488B-83D7-5566B68E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6">
            <a:extLst>
              <a:ext uri="{FF2B5EF4-FFF2-40B4-BE49-F238E27FC236}">
                <a16:creationId xmlns:a16="http://schemas.microsoft.com/office/drawing/2014/main" id="{E8D9253D-B421-49B7-A8FB-F04982A5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46950-7F3C-437D-BD82-B899F5872C0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156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5B7B0EE-F0D6-423B-B9FE-7BDC9367F5A9}"/>
              </a:ext>
            </a:extLst>
          </p:cNvPr>
          <p:cNvSpPr/>
          <p:nvPr/>
        </p:nvSpPr>
        <p:spPr>
          <a:xfrm>
            <a:off x="0" y="4702175"/>
            <a:ext cx="9144000" cy="441325"/>
          </a:xfrm>
          <a:prstGeom prst="rect">
            <a:avLst/>
          </a:prstGeom>
          <a:solidFill>
            <a:srgbClr val="2B97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1027" name="Platshållare för rubrik 1">
            <a:extLst>
              <a:ext uri="{FF2B5EF4-FFF2-40B4-BE49-F238E27FC236}">
                <a16:creationId xmlns:a16="http://schemas.microsoft.com/office/drawing/2014/main" id="{CED54BC9-2372-4E99-9972-7A0EC395A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92200" y="517525"/>
            <a:ext cx="69738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</a:t>
            </a:r>
          </a:p>
        </p:txBody>
      </p:sp>
      <p:sp>
        <p:nvSpPr>
          <p:cNvPr id="1028" name="Platshållare för text 2">
            <a:extLst>
              <a:ext uri="{FF2B5EF4-FFF2-40B4-BE49-F238E27FC236}">
                <a16:creationId xmlns:a16="http://schemas.microsoft.com/office/drawing/2014/main" id="{C27B2C36-59BB-48D5-AE71-3BE627D77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2200" y="1389063"/>
            <a:ext cx="697388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75D50E-42E0-46B7-999A-616DC247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8863" y="4773613"/>
            <a:ext cx="650875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30D74C50-DC1F-4204-9070-0505EEB99AEC}" type="datetimeFigureOut">
              <a:rPr lang="sv-SE"/>
              <a:pPr>
                <a:defRPr/>
              </a:pPr>
              <a:t>2021-11-30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E0369D-628D-451C-9F89-48135BBBC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9738" y="4773613"/>
            <a:ext cx="2746375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1200069-1891-4C87-ADB7-E0C593970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6750" y="4773613"/>
            <a:ext cx="4968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A559798-CDD9-4865-AD75-0059FAF03A0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032" name="Bildobjekt 15" descr="Korpen_neg.eps">
            <a:extLst>
              <a:ext uri="{FF2B5EF4-FFF2-40B4-BE49-F238E27FC236}">
                <a16:creationId xmlns:a16="http://schemas.microsoft.com/office/drawing/2014/main" id="{E37A2AB0-9147-429F-9B88-F7939C7E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4816475"/>
            <a:ext cx="7985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9" r:id="rId5"/>
    <p:sldLayoutId id="2147483840" r:id="rId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85750" indent="-285750" algn="l" defTabSz="457200" rtl="0" eaLnBrk="0" fontAlgn="base" hangingPunct="0">
        <a:spcBef>
          <a:spcPts val="600"/>
        </a:spcBef>
        <a:spcAft>
          <a:spcPts val="600"/>
        </a:spcAft>
        <a:buSzPct val="124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ts val="600"/>
        </a:spcBef>
        <a:spcAft>
          <a:spcPts val="600"/>
        </a:spcAft>
        <a:buSzPct val="124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1085850" indent="-171450" algn="l" defTabSz="457200" rtl="0" eaLnBrk="0" fontAlgn="base" hangingPunct="0">
        <a:spcBef>
          <a:spcPts val="600"/>
        </a:spcBef>
        <a:spcAft>
          <a:spcPts val="600"/>
        </a:spcAft>
        <a:buSzPct val="124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/>
          <a:ea typeface="+mn-ea"/>
          <a:cs typeface="Arial"/>
        </a:defRPr>
      </a:lvl3pPr>
      <a:lvl4pPr marL="1543050" indent="-171450" algn="l" defTabSz="457200" rtl="0" eaLnBrk="0" fontAlgn="base" hangingPunct="0">
        <a:spcBef>
          <a:spcPts val="600"/>
        </a:spcBef>
        <a:spcAft>
          <a:spcPts val="600"/>
        </a:spcAft>
        <a:buSzPct val="124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/>
          <a:ea typeface="+mn-ea"/>
          <a:cs typeface="Arial"/>
        </a:defRPr>
      </a:lvl4pPr>
      <a:lvl5pPr marL="2000250" indent="-171450" algn="l" defTabSz="457200" rtl="0" eaLnBrk="0" fontAlgn="base" hangingPunct="0">
        <a:spcBef>
          <a:spcPts val="600"/>
        </a:spcBef>
        <a:spcAft>
          <a:spcPts val="600"/>
        </a:spcAft>
        <a:buSzPct val="124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">
            <a:extLst>
              <a:ext uri="{FF2B5EF4-FFF2-40B4-BE49-F238E27FC236}">
                <a16:creationId xmlns:a16="http://schemas.microsoft.com/office/drawing/2014/main" id="{C368CC4B-773E-46DB-B7D0-879FBED1488A}"/>
              </a:ext>
            </a:extLst>
          </p:cNvPr>
          <p:cNvGrpSpPr>
            <a:grpSpLocks/>
          </p:cNvGrpSpPr>
          <p:nvPr/>
        </p:nvGrpSpPr>
        <p:grpSpPr bwMode="auto">
          <a:xfrm>
            <a:off x="3278981" y="498872"/>
            <a:ext cx="1690688" cy="756047"/>
            <a:chOff x="0" y="0"/>
            <a:chExt cx="4424768" cy="2018409"/>
          </a:xfrm>
        </p:grpSpPr>
        <p:pic>
          <p:nvPicPr>
            <p:cNvPr id="9224" name="Bild-med-logotyper_Korpen_PRO_SvenskJudo.png" descr="Bild-med-logotyper_Korpen_PRO_SvenskJudo.png">
              <a:extLst>
                <a:ext uri="{FF2B5EF4-FFF2-40B4-BE49-F238E27FC236}">
                  <a16:creationId xmlns:a16="http://schemas.microsoft.com/office/drawing/2014/main" id="{7A4FE7A7-4754-43E5-A746-35F8808D2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2" r="30267"/>
            <a:stretch>
              <a:fillRect/>
            </a:stretch>
          </p:blipFill>
          <p:spPr bwMode="auto">
            <a:xfrm>
              <a:off x="2313384" y="0"/>
              <a:ext cx="2111385" cy="2018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9225" name="korpen_green_png.png" descr="korpen_green_png.png">
              <a:extLst>
                <a:ext uri="{FF2B5EF4-FFF2-40B4-BE49-F238E27FC236}">
                  <a16:creationId xmlns:a16="http://schemas.microsoft.com/office/drawing/2014/main" id="{7EEAF6BF-04BF-42B9-90EE-74B997F74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857513"/>
              <a:ext cx="2150697" cy="507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pic>
        <p:nvPicPr>
          <p:cNvPr id="9219" name="IMG_5057.JPG" descr="IMG_5057.JPG">
            <a:extLst>
              <a:ext uri="{FF2B5EF4-FFF2-40B4-BE49-F238E27FC236}">
                <a16:creationId xmlns:a16="http://schemas.microsoft.com/office/drawing/2014/main" id="{00B541FE-11A2-4E12-B18B-D8815657A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507457"/>
            <a:ext cx="2663429" cy="199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220" name="IMG_5028.jpeg" descr="IMG_5028.jpeg">
            <a:extLst>
              <a:ext uri="{FF2B5EF4-FFF2-40B4-BE49-F238E27FC236}">
                <a16:creationId xmlns:a16="http://schemas.microsoft.com/office/drawing/2014/main" id="{F5E6E881-30DC-4B2F-9FEC-43DA121D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" y="2503885"/>
            <a:ext cx="2671763" cy="200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221" name="IMG_5029.jpeg" descr="IMG_5029.jpeg">
            <a:extLst>
              <a:ext uri="{FF2B5EF4-FFF2-40B4-BE49-F238E27FC236}">
                <a16:creationId xmlns:a16="http://schemas.microsoft.com/office/drawing/2014/main" id="{C49A66D8-E618-44DB-AE9A-F09EECFC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2503885"/>
            <a:ext cx="2671763" cy="200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222" name="Bildobjekt 2">
            <a:extLst>
              <a:ext uri="{FF2B5EF4-FFF2-40B4-BE49-F238E27FC236}">
                <a16:creationId xmlns:a16="http://schemas.microsoft.com/office/drawing/2014/main" id="{716BC1F2-CC21-4FE4-A0C6-CF732D650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82" y="519113"/>
            <a:ext cx="673894" cy="6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ruta 3">
            <a:extLst>
              <a:ext uri="{FF2B5EF4-FFF2-40B4-BE49-F238E27FC236}">
                <a16:creationId xmlns:a16="http://schemas.microsoft.com/office/drawing/2014/main" id="{164CB774-D291-49CE-B0C5-EA39ED259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429" y="1425148"/>
            <a:ext cx="423981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v-SE" altLang="sv-SE" sz="2700" b="1" dirty="0"/>
              <a:t>Aktiv Senior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ubrik 1">
            <a:extLst>
              <a:ext uri="{FF2B5EF4-FFF2-40B4-BE49-F238E27FC236}">
                <a16:creationId xmlns:a16="http://schemas.microsoft.com/office/drawing/2014/main" id="{D9217259-76C1-4A53-BBE9-761BE160C2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Deltagare som genomfört utbildningen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A1F85A6-A8A6-44AE-9494-6ECEA77D2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466" y="1426369"/>
            <a:ext cx="8253413" cy="1500188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endParaRPr lang="sv-SE" dirty="0">
              <a:solidFill>
                <a:srgbClr val="00B050"/>
              </a:solidFill>
            </a:endParaRPr>
          </a:p>
          <a:p>
            <a:pPr eaLnBrk="1" hangingPunct="1">
              <a:defRPr/>
            </a:pPr>
            <a:r>
              <a:rPr lang="sv-SE" dirty="0"/>
              <a:t>Färdighet att erbjuda målgruppsanpassade fysisk aktiviteter:</a:t>
            </a:r>
            <a:r>
              <a:rPr lang="sv-SE" sz="2000" dirty="0"/>
              <a:t> </a:t>
            </a:r>
            <a:r>
              <a:rPr lang="sv-SE" sz="2000" dirty="0">
                <a:solidFill>
                  <a:srgbClr val="00B050"/>
                </a:solidFill>
              </a:rPr>
              <a:t>5,58 </a:t>
            </a:r>
            <a:r>
              <a:rPr lang="sv-SE" dirty="0">
                <a:solidFill>
                  <a:srgbClr val="00B050"/>
                </a:solidFill>
              </a:rPr>
              <a:t>	                   </a:t>
            </a:r>
            <a:r>
              <a:rPr lang="sv-SE" sz="2000" dirty="0">
                <a:solidFill>
                  <a:srgbClr val="00B050"/>
                </a:solidFill>
              </a:rPr>
              <a:t>7,41</a:t>
            </a:r>
          </a:p>
          <a:p>
            <a:pPr eaLnBrk="1" hangingPunct="1">
              <a:defRPr/>
            </a:pPr>
            <a:r>
              <a:rPr lang="sv-SE" dirty="0"/>
              <a:t>Kunskap kring seniorers hälsa:</a:t>
            </a:r>
            <a:r>
              <a:rPr lang="sv-SE" sz="2000" dirty="0"/>
              <a:t> </a:t>
            </a:r>
            <a:r>
              <a:rPr lang="sv-SE" sz="2000" dirty="0">
                <a:solidFill>
                  <a:srgbClr val="00B050"/>
                </a:solidFill>
              </a:rPr>
              <a:t>5,63</a:t>
            </a:r>
            <a:r>
              <a:rPr lang="sv-SE" dirty="0">
                <a:solidFill>
                  <a:srgbClr val="00B050"/>
                </a:solidFill>
              </a:rPr>
              <a:t>		                   </a:t>
            </a:r>
            <a:r>
              <a:rPr lang="sv-SE" sz="2000" dirty="0">
                <a:solidFill>
                  <a:srgbClr val="00B050"/>
                </a:solidFill>
              </a:rPr>
              <a:t>7,39</a:t>
            </a:r>
            <a:br>
              <a:rPr lang="sv-SE" dirty="0">
                <a:solidFill>
                  <a:srgbClr val="00B050"/>
                </a:solidFill>
              </a:rPr>
            </a:br>
            <a:endParaRPr lang="sv-SE" dirty="0"/>
          </a:p>
        </p:txBody>
      </p:sp>
      <p:sp>
        <p:nvSpPr>
          <p:cNvPr id="2" name="Pil: höger 1">
            <a:extLst>
              <a:ext uri="{FF2B5EF4-FFF2-40B4-BE49-F238E27FC236}">
                <a16:creationId xmlns:a16="http://schemas.microsoft.com/office/drawing/2014/main" id="{74AD9B12-2B92-4430-92A5-4EC3F4B63138}"/>
              </a:ext>
            </a:extLst>
          </p:cNvPr>
          <p:cNvSpPr/>
          <p:nvPr/>
        </p:nvSpPr>
        <p:spPr>
          <a:xfrm>
            <a:off x="6721687" y="1829396"/>
            <a:ext cx="1145380" cy="347067"/>
          </a:xfrm>
          <a:prstGeom prst="rightArrow">
            <a:avLst/>
          </a:prstGeom>
          <a:gradFill>
            <a:gsLst>
              <a:gs pos="0">
                <a:srgbClr val="1B9838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4" name="Pil: höger 3">
            <a:extLst>
              <a:ext uri="{FF2B5EF4-FFF2-40B4-BE49-F238E27FC236}">
                <a16:creationId xmlns:a16="http://schemas.microsoft.com/office/drawing/2014/main" id="{C8C346FD-0207-4485-A6CB-AA34A3B9D5AA}"/>
              </a:ext>
            </a:extLst>
          </p:cNvPr>
          <p:cNvSpPr/>
          <p:nvPr/>
        </p:nvSpPr>
        <p:spPr>
          <a:xfrm>
            <a:off x="4155135" y="2249778"/>
            <a:ext cx="1331265" cy="466724"/>
          </a:xfrm>
          <a:prstGeom prst="rightArrow">
            <a:avLst/>
          </a:prstGeom>
          <a:gradFill>
            <a:gsLst>
              <a:gs pos="0">
                <a:srgbClr val="1B9838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pic>
        <p:nvPicPr>
          <p:cNvPr id="25606" name="Picture 7" descr="flicka som studerar med dator. online-lärande, tillbaka till skolan  koncept. 2872115 - Ladda ner gratis vektorgrafik, arkivgrafik och bilder">
            <a:extLst>
              <a:ext uri="{FF2B5EF4-FFF2-40B4-BE49-F238E27FC236}">
                <a16:creationId xmlns:a16="http://schemas.microsoft.com/office/drawing/2014/main" id="{FE72A855-7881-419B-8182-F2F46D3A8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53" y="2834879"/>
            <a:ext cx="20716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l: streckad höger 6">
            <a:extLst>
              <a:ext uri="{FF2B5EF4-FFF2-40B4-BE49-F238E27FC236}">
                <a16:creationId xmlns:a16="http://schemas.microsoft.com/office/drawing/2014/main" id="{7C866D07-6339-46EC-A675-14038C25DE17}"/>
              </a:ext>
            </a:extLst>
          </p:cNvPr>
          <p:cNvSpPr/>
          <p:nvPr/>
        </p:nvSpPr>
        <p:spPr>
          <a:xfrm rot="20045982">
            <a:off x="1419302" y="3458021"/>
            <a:ext cx="2308371" cy="600701"/>
          </a:xfrm>
          <a:prstGeom prst="stripedRightArrow">
            <a:avLst/>
          </a:prstGeom>
          <a:gradFill>
            <a:gsLst>
              <a:gs pos="0">
                <a:srgbClr val="00B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ubrik 1">
            <a:extLst>
              <a:ext uri="{FF2B5EF4-FFF2-40B4-BE49-F238E27FC236}">
                <a16:creationId xmlns:a16="http://schemas.microsoft.com/office/drawing/2014/main" id="{6407010E-0FCC-4502-9E84-222420E24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915" y="531019"/>
            <a:ext cx="8118545" cy="857250"/>
          </a:xfrm>
        </p:spPr>
        <p:txBody>
          <a:bodyPr/>
          <a:lstStyle/>
          <a:p>
            <a:pPr eaLnBrk="1" hangingPunct="1"/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Enkät 3 veckors mellanrum, upplevda känslan: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C08EFE-F729-442F-A5E0-72BD33825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804" y="1268146"/>
            <a:ext cx="6585346" cy="2729851"/>
          </a:xfrm>
        </p:spPr>
        <p:txBody>
          <a:bodyPr rtlCol="0">
            <a:normAutofit/>
          </a:bodyPr>
          <a:lstStyle/>
          <a:p>
            <a:pPr marL="0" indent="0" eaLnBrk="1" hangingPunct="1">
              <a:buNone/>
              <a:defRPr/>
            </a:pPr>
            <a:endParaRPr lang="sv-SE" dirty="0"/>
          </a:p>
          <a:p>
            <a:pPr>
              <a:defRPr/>
            </a:pPr>
            <a:r>
              <a:rPr lang="sv-SE" sz="1350" dirty="0">
                <a:latin typeface="Calibri" panose="020F0502020204030204" pitchFamily="34" charset="0"/>
                <a:ea typeface="Calibri" panose="020F0502020204030204" pitchFamily="34" charset="0"/>
              </a:rPr>
              <a:t>Exempel: resultat från Sickla Seniorer </a:t>
            </a:r>
          </a:p>
          <a:p>
            <a:pPr>
              <a:defRPr/>
            </a:pPr>
            <a:r>
              <a:rPr lang="sv-SE" sz="1350" dirty="0">
                <a:latin typeface="Calibri" panose="020F0502020204030204" pitchFamily="34" charset="0"/>
                <a:ea typeface="Calibri" panose="020F0502020204030204" pitchFamily="34" charset="0"/>
              </a:rPr>
              <a:t>FYS  7,3    --&gt;   9,0    (dvs +1,7)</a:t>
            </a:r>
          </a:p>
          <a:p>
            <a:pPr>
              <a:defRPr/>
            </a:pPr>
            <a:r>
              <a:rPr lang="sv-SE" sz="1350" dirty="0">
                <a:latin typeface="Calibri" panose="020F0502020204030204" pitchFamily="34" charset="0"/>
                <a:ea typeface="Calibri" panose="020F0502020204030204" pitchFamily="34" charset="0"/>
              </a:rPr>
              <a:t>PSY  7,5    --&gt;   8,5    (dvs +1,0)</a:t>
            </a:r>
          </a:p>
          <a:p>
            <a:pPr>
              <a:defRPr/>
            </a:pPr>
            <a:r>
              <a:rPr lang="sv-SE" sz="1350" dirty="0">
                <a:latin typeface="Calibri" panose="020F0502020204030204" pitchFamily="34" charset="0"/>
                <a:ea typeface="Calibri" panose="020F0502020204030204" pitchFamily="34" charset="0"/>
              </a:rPr>
              <a:t>SOC  8,1   --&gt;   8,9    (dvs +0,8)</a:t>
            </a:r>
          </a:p>
          <a:p>
            <a:pPr eaLnBrk="1" hangingPunct="1">
              <a:defRPr/>
            </a:pPr>
            <a:endParaRPr lang="sv-SE" dirty="0"/>
          </a:p>
        </p:txBody>
      </p:sp>
      <p:pic>
        <p:nvPicPr>
          <p:cNvPr id="27652" name="Diagram 3">
            <a:extLst>
              <a:ext uri="{FF2B5EF4-FFF2-40B4-BE49-F238E27FC236}">
                <a16:creationId xmlns:a16="http://schemas.microsoft.com/office/drawing/2014/main" id="{869A971C-1169-4E90-B6BE-FE01F3FB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16" y="1760935"/>
            <a:ext cx="3437334" cy="206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il: streckad höger 1">
            <a:extLst>
              <a:ext uri="{FF2B5EF4-FFF2-40B4-BE49-F238E27FC236}">
                <a16:creationId xmlns:a16="http://schemas.microsoft.com/office/drawing/2014/main" id="{0DF8383A-1D6E-4994-8C97-45EBB2BFF85F}"/>
              </a:ext>
            </a:extLst>
          </p:cNvPr>
          <p:cNvSpPr/>
          <p:nvPr/>
        </p:nvSpPr>
        <p:spPr>
          <a:xfrm rot="20045982">
            <a:off x="1435007" y="3526318"/>
            <a:ext cx="1995661" cy="60070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golv, stående, grupp&#10;&#10;Automatiskt genererad beskrivning">
            <a:extLst>
              <a:ext uri="{FF2B5EF4-FFF2-40B4-BE49-F238E27FC236}">
                <a16:creationId xmlns:a16="http://schemas.microsoft.com/office/drawing/2014/main" id="{46739694-8B7A-401C-B685-1616EF4B1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0" r="18858" b="-2"/>
          <a:stretch/>
        </p:blipFill>
        <p:spPr>
          <a:xfrm>
            <a:off x="4489869" y="1685410"/>
            <a:ext cx="3855844" cy="2480762"/>
          </a:xfrm>
          <a:prstGeom prst="rect">
            <a:avLst/>
          </a:prstGeom>
          <a:noFill/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B45F67D-97A9-4805-9A1F-2B8868557BCB}"/>
              </a:ext>
            </a:extLst>
          </p:cNvPr>
          <p:cNvSpPr txBox="1"/>
          <p:nvPr/>
        </p:nvSpPr>
        <p:spPr bwMode="auto">
          <a:xfrm>
            <a:off x="649181" y="587398"/>
            <a:ext cx="6352418" cy="857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sv-SE" sz="2800" b="1" dirty="0">
                <a:latin typeface="+mj-lt"/>
                <a:ea typeface="+mj-ea"/>
                <a:cs typeface="Arial"/>
              </a:rPr>
              <a:t>Utfall s</a:t>
            </a:r>
            <a:r>
              <a:rPr lang="sv-SE" sz="2800" b="1" kern="1200" baseline="0" dirty="0">
                <a:latin typeface="+mj-lt"/>
                <a:ea typeface="+mj-ea"/>
                <a:cs typeface="Arial"/>
              </a:rPr>
              <a:t>eniorsatsning 2021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0EC668F-A099-4911-820F-4EEB4FE8C40A}"/>
              </a:ext>
            </a:extLst>
          </p:cNvPr>
          <p:cNvSpPr txBox="1"/>
          <p:nvPr/>
        </p:nvSpPr>
        <p:spPr bwMode="auto">
          <a:xfrm>
            <a:off x="-1" y="1685410"/>
            <a:ext cx="4345070" cy="18828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Fler seniorer kom i rörelse med positiv effekt</a:t>
            </a: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Visat på ett brett lokalt utbud av olika aktiviteter</a:t>
            </a: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Bred samverkan lokalt runt om i Sverige</a:t>
            </a: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Vi kom ut medialt för att visa vad vi i samverkan erbjuder mot målgruppen</a:t>
            </a: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endParaRPr lang="sv-SE" sz="1400" dirty="0">
              <a:latin typeface="Arial"/>
              <a:cs typeface="Arial"/>
            </a:endParaRP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endParaRPr lang="sv-S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5584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Bildobjekt 1">
            <a:extLst>
              <a:ext uri="{FF2B5EF4-FFF2-40B4-BE49-F238E27FC236}">
                <a16:creationId xmlns:a16="http://schemas.microsoft.com/office/drawing/2014/main" id="{29FBDB04-9DAD-4FF2-B9F0-35F9D25C1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47625"/>
            <a:ext cx="9043987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ubrik 1">
            <a:extLst>
              <a:ext uri="{FF2B5EF4-FFF2-40B4-BE49-F238E27FC236}">
                <a16:creationId xmlns:a16="http://schemas.microsoft.com/office/drawing/2014/main" id="{79C11CF4-0DD4-4AAB-97A0-1556E586F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>
                <a:latin typeface="Arial" panose="020B0604020202020204" pitchFamily="34" charset="0"/>
                <a:cs typeface="Arial" panose="020B0604020202020204" pitchFamily="34" charset="0"/>
              </a:rPr>
              <a:t>Tack!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F9CF96-CC72-489C-B2CE-069A4F90A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804" y="1388269"/>
            <a:ext cx="6974681" cy="2939654"/>
          </a:xfrm>
        </p:spPr>
        <p:txBody>
          <a:bodyPr/>
          <a:lstStyle/>
          <a:p>
            <a:pPr>
              <a:defRPr/>
            </a:pPr>
            <a:r>
              <a:rPr lang="sv-SE" dirty="0"/>
              <a:t>Tillsammans hjälps vi åt!</a:t>
            </a:r>
          </a:p>
          <a:p>
            <a:pPr>
              <a:defRPr/>
            </a:pPr>
            <a:r>
              <a:rPr lang="sv-SE" dirty="0"/>
              <a:t>Intresserad av att genomgå basutbildning</a:t>
            </a:r>
          </a:p>
          <a:p>
            <a:pPr lvl="1">
              <a:defRPr/>
            </a:pPr>
            <a:r>
              <a:rPr lang="sv-SE" dirty="0"/>
              <a:t>Välkommen att kontakta</a:t>
            </a:r>
          </a:p>
          <a:p>
            <a:pPr marL="457188" lvl="1" indent="0">
              <a:buNone/>
              <a:defRPr/>
            </a:pPr>
            <a:r>
              <a:rPr lang="sv-SE"/>
              <a:t>par.rockner@</a:t>
            </a:r>
            <a:r>
              <a:rPr lang="sv-SE" dirty="0"/>
              <a:t>korpen.se</a:t>
            </a:r>
          </a:p>
        </p:txBody>
      </p:sp>
      <p:pic>
        <p:nvPicPr>
          <p:cNvPr id="36868" name="Bildobjekt 3">
            <a:extLst>
              <a:ext uri="{FF2B5EF4-FFF2-40B4-BE49-F238E27FC236}">
                <a16:creationId xmlns:a16="http://schemas.microsoft.com/office/drawing/2014/main" id="{8C8C06FF-E8F0-4353-955A-FC2E54F4F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72" y="660857"/>
            <a:ext cx="3050381" cy="21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8450029F-8446-4931-9C5E-CC59BB4A2159}"/>
              </a:ext>
            </a:extLst>
          </p:cNvPr>
          <p:cNvSpPr/>
          <p:nvPr/>
        </p:nvSpPr>
        <p:spPr>
          <a:xfrm>
            <a:off x="6210300" y="1255713"/>
            <a:ext cx="2654300" cy="752475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50D3C0FF-A107-443B-A636-F94DF714DB24}"/>
              </a:ext>
            </a:extLst>
          </p:cNvPr>
          <p:cNvSpPr/>
          <p:nvPr/>
        </p:nvSpPr>
        <p:spPr>
          <a:xfrm>
            <a:off x="2386013" y="463550"/>
            <a:ext cx="3381375" cy="1190625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06F6491C-9F08-4206-A3E6-E22D90B89506}"/>
              </a:ext>
            </a:extLst>
          </p:cNvPr>
          <p:cNvSpPr/>
          <p:nvPr/>
        </p:nvSpPr>
        <p:spPr>
          <a:xfrm>
            <a:off x="292100" y="2087563"/>
            <a:ext cx="3143250" cy="1035050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093F5379-750D-4FB8-8E98-767437D3B778}"/>
              </a:ext>
            </a:extLst>
          </p:cNvPr>
          <p:cNvSpPr/>
          <p:nvPr/>
        </p:nvSpPr>
        <p:spPr>
          <a:xfrm>
            <a:off x="2662238" y="3073400"/>
            <a:ext cx="2049462" cy="1046163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FBB18288-93AE-470C-B21E-41EA321934C8}"/>
              </a:ext>
            </a:extLst>
          </p:cNvPr>
          <p:cNvSpPr/>
          <p:nvPr/>
        </p:nvSpPr>
        <p:spPr>
          <a:xfrm>
            <a:off x="4600575" y="3232150"/>
            <a:ext cx="1720850" cy="955675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968F994-E181-4116-92AA-BE07676C4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2098675"/>
            <a:ext cx="30368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Skapa bästa förutsättningar </a:t>
            </a:r>
          </a:p>
          <a:p>
            <a:r>
              <a:rPr lang="sv-SE" alt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 våra  seniorer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7771810-9630-4CD6-AE2D-5333AA59F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925" y="1381125"/>
            <a:ext cx="2051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Aktivitetsutbud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0651E224-FB60-4DA2-B8F2-0DE9D053C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3478213"/>
            <a:ext cx="119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Nyläge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A9FC4C7-26C2-48A1-B6A4-DC2516D94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3406775"/>
            <a:ext cx="1720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Nuläge start</a:t>
            </a:r>
          </a:p>
        </p:txBody>
      </p:sp>
      <p:sp>
        <p:nvSpPr>
          <p:cNvPr id="2" name="Pil: höger 1">
            <a:extLst>
              <a:ext uri="{FF2B5EF4-FFF2-40B4-BE49-F238E27FC236}">
                <a16:creationId xmlns:a16="http://schemas.microsoft.com/office/drawing/2014/main" id="{73163A9A-46FD-40C1-8096-01DB5E29CE44}"/>
              </a:ext>
            </a:extLst>
          </p:cNvPr>
          <p:cNvSpPr/>
          <p:nvPr/>
        </p:nvSpPr>
        <p:spPr>
          <a:xfrm>
            <a:off x="3941763" y="3733800"/>
            <a:ext cx="1049337" cy="246063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dirty="0">
              <a:highlight>
                <a:srgbClr val="1B9838"/>
              </a:highlight>
            </a:endParaRPr>
          </a:p>
        </p:txBody>
      </p:sp>
      <p:sp>
        <p:nvSpPr>
          <p:cNvPr id="4109" name="textruta 8">
            <a:extLst>
              <a:ext uri="{FF2B5EF4-FFF2-40B4-BE49-F238E27FC236}">
                <a16:creationId xmlns:a16="http://schemas.microsoft.com/office/drawing/2014/main" id="{0C1BEFF4-7A28-479A-9387-4B3CAF7A9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563" y="779463"/>
            <a:ext cx="29368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sz="2800" b="1" dirty="0">
                <a:solidFill>
                  <a:schemeClr val="bg1"/>
                </a:solidFill>
              </a:rPr>
              <a:t>SAMVERKAN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C7F1183-FC7B-457D-BA54-8A3D4CA52D62}"/>
              </a:ext>
            </a:extLst>
          </p:cNvPr>
          <p:cNvSpPr txBox="1"/>
          <p:nvPr/>
        </p:nvSpPr>
        <p:spPr>
          <a:xfrm>
            <a:off x="1398210" y="4779963"/>
            <a:ext cx="563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b="1" i="0" dirty="0">
              <a:solidFill>
                <a:schemeClr val="bg1">
                  <a:lumMod val="95000"/>
                </a:schemeClr>
              </a:solidFill>
              <a:effectLst/>
              <a:latin typeface="RobotoLight"/>
            </a:endParaRPr>
          </a:p>
          <a:p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41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E573DAE-1062-428C-8AF2-199F0F3E7E85}"/>
              </a:ext>
            </a:extLst>
          </p:cNvPr>
          <p:cNvSpPr txBox="1"/>
          <p:nvPr/>
        </p:nvSpPr>
        <p:spPr>
          <a:xfrm>
            <a:off x="846138" y="788988"/>
            <a:ext cx="577435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2800" b="1" dirty="0"/>
              <a:t>Efter kartläggning och analys:</a:t>
            </a:r>
          </a:p>
          <a:p>
            <a:pPr>
              <a:defRPr/>
            </a:pPr>
            <a:endParaRPr lang="sv-SE" dirty="0"/>
          </a:p>
          <a:p>
            <a:pPr>
              <a:defRPr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dirty="0"/>
              <a:t>Lokal samverkan för att kunna erbjuda ett brett utbud av motionsaktiviteter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dirty="0"/>
              <a:t>Få fler seniorer i rörelse – fler i gemenskap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dirty="0"/>
              <a:t>Utbilda ledare för att möta efterfrågan</a:t>
            </a:r>
          </a:p>
          <a:p>
            <a:pPr>
              <a:defRPr/>
            </a:pPr>
            <a:endParaRPr lang="sv-SE" dirty="0"/>
          </a:p>
          <a:p>
            <a:pPr>
              <a:defRPr/>
            </a:pPr>
            <a:endParaRPr lang="sv-SE" dirty="0"/>
          </a:p>
        </p:txBody>
      </p:sp>
      <p:pic>
        <p:nvPicPr>
          <p:cNvPr id="5123" name="Bildobjekt 3" descr="En bild som visar tak, inomhus, vägg, vattensport&#10;&#10;Automatiskt genererad beskrivning">
            <a:extLst>
              <a:ext uri="{FF2B5EF4-FFF2-40B4-BE49-F238E27FC236}">
                <a16:creationId xmlns:a16="http://schemas.microsoft.com/office/drawing/2014/main" id="{A2F6BCAA-8E53-4601-B522-27F504456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75" y="2728685"/>
            <a:ext cx="2749872" cy="166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Bildobjekt 1">
            <a:extLst>
              <a:ext uri="{FF2B5EF4-FFF2-40B4-BE49-F238E27FC236}">
                <a16:creationId xmlns:a16="http://schemas.microsoft.com/office/drawing/2014/main" id="{1237F871-5AC4-452F-BD1B-80493066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45" y="1736099"/>
            <a:ext cx="2872540" cy="14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ruta 1">
            <a:extLst>
              <a:ext uri="{FF2B5EF4-FFF2-40B4-BE49-F238E27FC236}">
                <a16:creationId xmlns:a16="http://schemas.microsoft.com/office/drawing/2014/main" id="{8FD23A33-6F67-4B35-8990-4EE69AAEF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016000"/>
            <a:ext cx="4983239" cy="4085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Vårt gemensamma uppdrag:</a:t>
            </a:r>
          </a:p>
          <a:p>
            <a:pPr>
              <a:defRPr/>
            </a:pP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sv-SE" altLang="sv-SE" dirty="0">
                <a:latin typeface="Arial" panose="020B0604020202020204" pitchFamily="34" charset="0"/>
              </a:rPr>
              <a:t>Genom att utbilda personer kunna erbjuda ett smörgåsbord av aktiviteter.</a:t>
            </a: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Att </a:t>
            </a:r>
            <a:r>
              <a:rPr lang="sv-SE" altLang="sv-SE" dirty="0">
                <a:latin typeface="Arial" panose="020B0604020202020204" pitchFamily="34" charset="0"/>
              </a:rPr>
              <a:t>skapa bästa förutsättningar för äldre att motionera och bidra till ökad gemenskap.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sv-SE" altLang="sv-SE" dirty="0">
                <a:latin typeface="Arial" panose="020B0604020202020204" pitchFamily="34" charset="0"/>
              </a:rPr>
              <a:t>Att delta i en förening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sv-SE" altLang="sv-SE" dirty="0">
                <a:latin typeface="Arial" panose="020B0604020202020204" pitchFamily="34" charset="0"/>
              </a:rPr>
              <a:t>Att genom samverkan lokalt, nå ut brett 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sv-SE" altLang="sv-SE" dirty="0">
              <a:latin typeface="Arial" panose="020B0604020202020204" pitchFamily="34" charset="0"/>
            </a:endParaRPr>
          </a:p>
          <a:p>
            <a:pPr>
              <a:defRPr/>
            </a:pPr>
            <a:endParaRPr lang="sv-SE" altLang="sv-SE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sv-SE" altLang="sv-SE" dirty="0">
                <a:latin typeface="Arial" panose="020B0604020202020204" pitchFamily="34" charset="0"/>
              </a:rPr>
              <a:t>Här är vi alla en viktig pusselbit!</a:t>
            </a:r>
          </a:p>
          <a:p>
            <a:pPr>
              <a:spcAft>
                <a:spcPts val="900"/>
              </a:spcAft>
              <a:defRPr/>
            </a:pPr>
            <a:endParaRPr lang="sv-SE" altLang="sv-SE" dirty="0"/>
          </a:p>
          <a:p>
            <a:pPr algn="ctr">
              <a:defRPr/>
            </a:pPr>
            <a:endParaRPr lang="sv-SE" altLang="sv-SE" dirty="0">
              <a:latin typeface="Arial" panose="020B0604020202020204" pitchFamily="34" charset="0"/>
            </a:endParaRPr>
          </a:p>
          <a:p>
            <a:pPr algn="ctr">
              <a:defRPr/>
            </a:pPr>
            <a:endParaRPr lang="sv-SE" altLang="sv-SE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ruta 1">
            <a:extLst>
              <a:ext uri="{FF2B5EF4-FFF2-40B4-BE49-F238E27FC236}">
                <a16:creationId xmlns:a16="http://schemas.microsoft.com/office/drawing/2014/main" id="{61A4DA39-178B-40EF-ACB4-AE3A2966B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730250"/>
            <a:ext cx="14573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sz="2800" b="1" dirty="0"/>
              <a:t>HUR?</a:t>
            </a:r>
          </a:p>
          <a:p>
            <a:endParaRPr lang="sv-SE" alt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323C13D-3C67-45E6-8C40-D8CF4ED22E1A}"/>
              </a:ext>
            </a:extLst>
          </p:cNvPr>
          <p:cNvSpPr txBox="1"/>
          <p:nvPr/>
        </p:nvSpPr>
        <p:spPr>
          <a:xfrm>
            <a:off x="1006475" y="1325563"/>
            <a:ext cx="4619625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dirty="0"/>
              <a:t>En webbaserad basutbildning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dirty="0"/>
              <a:t>Digital tipspromenad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dirty="0"/>
              <a:t>Digitala träningsprogram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dirty="0"/>
              <a:t>Aktivitetsvecka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dirty="0"/>
              <a:t>Samverkan</a:t>
            </a:r>
          </a:p>
          <a:p>
            <a:pPr>
              <a:defRPr/>
            </a:pPr>
            <a:r>
              <a:rPr lang="sv-SE" dirty="0"/>
              <a:t>      -Internt inom idrotten och externt </a:t>
            </a:r>
          </a:p>
          <a:p>
            <a:pPr>
              <a:defRPr/>
            </a:pPr>
            <a:r>
              <a:rPr lang="sv-SE" dirty="0"/>
              <a:t> </a:t>
            </a:r>
          </a:p>
          <a:p>
            <a:pPr>
              <a:defRPr/>
            </a:pPr>
            <a:endParaRPr lang="sv-SE" dirty="0"/>
          </a:p>
          <a:p>
            <a:pPr>
              <a:defRPr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dirty="0"/>
          </a:p>
          <a:p>
            <a:pPr>
              <a:defRPr/>
            </a:pPr>
            <a:endParaRPr lang="sv-SE" dirty="0"/>
          </a:p>
          <a:p>
            <a:pPr>
              <a:defRPr/>
            </a:pPr>
            <a:endParaRPr lang="sv-SE" dirty="0"/>
          </a:p>
        </p:txBody>
      </p:sp>
      <p:pic>
        <p:nvPicPr>
          <p:cNvPr id="8196" name="Bildobjekt 4">
            <a:extLst>
              <a:ext uri="{FF2B5EF4-FFF2-40B4-BE49-F238E27FC236}">
                <a16:creationId xmlns:a16="http://schemas.microsoft.com/office/drawing/2014/main" id="{0F66E2F2-AB6C-4763-A392-9738F1F6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77963"/>
            <a:ext cx="333533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ildobjekt 3" descr="En bild som visar person, sport&#10;&#10;Automatiskt genererad beskrivning">
            <a:extLst>
              <a:ext uri="{FF2B5EF4-FFF2-40B4-BE49-F238E27FC236}">
                <a16:creationId xmlns:a16="http://schemas.microsoft.com/office/drawing/2014/main" id="{4202A905-DC15-4445-8936-DBB7FEAF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528203"/>
            <a:ext cx="1977242" cy="29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ruta 3">
            <a:extLst>
              <a:ext uri="{FF2B5EF4-FFF2-40B4-BE49-F238E27FC236}">
                <a16:creationId xmlns:a16="http://schemas.microsoft.com/office/drawing/2014/main" id="{60A3073D-628E-4F68-801A-CDDAB66A6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163638"/>
            <a:ext cx="4862513" cy="20621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altLang="sv-SE" sz="1600" dirty="0">
                <a:latin typeface="Arial" panose="020B0604020202020204" pitchFamily="34" charset="0"/>
                <a:cs typeface="Arial" panose="020B0604020202020204" pitchFamily="34" charset="0"/>
              </a:rPr>
              <a:t>Att nå ut med ett aktivitetsutbud under pågående pandemi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altLang="sv-SE" sz="1600" dirty="0">
                <a:latin typeface="Arial" panose="020B0604020202020204" pitchFamily="34" charset="0"/>
                <a:cs typeface="Arial" panose="020B0604020202020204" pitchFamily="34" charset="0"/>
              </a:rPr>
              <a:t>Att möta seniorerna digitalt</a:t>
            </a:r>
          </a:p>
          <a:p>
            <a:pPr>
              <a:defRPr/>
            </a:pPr>
            <a:endParaRPr lang="sv-SE" alt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alt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alt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alt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sv-SE" alt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textruta 4">
            <a:extLst>
              <a:ext uri="{FF2B5EF4-FFF2-40B4-BE49-F238E27FC236}">
                <a16:creationId xmlns:a16="http://schemas.microsoft.com/office/drawing/2014/main" id="{ED951690-E694-4309-B2AA-BB0742BF4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379413"/>
            <a:ext cx="637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sz="2800" b="1" dirty="0">
                <a:solidFill>
                  <a:srgbClr val="000000"/>
                </a:solidFill>
                <a:cs typeface="Calibri" panose="020F0502020204030204" pitchFamily="34" charset="0"/>
              </a:rPr>
              <a:t>Utmaningar</a:t>
            </a:r>
          </a:p>
          <a:p>
            <a:endParaRPr lang="sv-SE" alt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4C5B788-D540-4535-91E7-6D4EA5E6D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000" y="1105676"/>
            <a:ext cx="4511000" cy="2454965"/>
          </a:xfrm>
          <a:prstGeom prst="rect">
            <a:avLst/>
          </a:prstGeom>
          <a:noFill/>
        </p:spPr>
      </p:pic>
      <p:sp>
        <p:nvSpPr>
          <p:cNvPr id="12290" name="textruta 1">
            <a:extLst>
              <a:ext uri="{FF2B5EF4-FFF2-40B4-BE49-F238E27FC236}">
                <a16:creationId xmlns:a16="http://schemas.microsoft.com/office/drawing/2014/main" id="{203528FC-9F05-438B-8A52-FFA849EF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784" y="718026"/>
            <a:ext cx="340820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sv-SE" altLang="sv-SE" sz="2700" b="1" kern="1200" baseline="0" dirty="0">
                <a:latin typeface="Arial"/>
                <a:ea typeface="+mj-ea"/>
                <a:cs typeface="Arial"/>
              </a:rPr>
              <a:t>Framgån</a:t>
            </a:r>
            <a:r>
              <a:rPr lang="sv-SE" altLang="sv-SE" sz="2700" b="1" dirty="0">
                <a:latin typeface="Arial"/>
                <a:ea typeface="+mj-ea"/>
                <a:cs typeface="Arial"/>
              </a:rPr>
              <a:t>gsfa</a:t>
            </a:r>
            <a:r>
              <a:rPr lang="sv-SE" altLang="sv-SE" sz="2700" b="1" kern="1200" baseline="0" dirty="0">
                <a:latin typeface="Arial"/>
                <a:ea typeface="+mj-ea"/>
                <a:cs typeface="Arial"/>
              </a:rPr>
              <a:t>ktorer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6BF06D8-7061-4205-BD0B-FFD6D6691364}"/>
              </a:ext>
            </a:extLst>
          </p:cNvPr>
          <p:cNvSpPr txBox="1"/>
          <p:nvPr/>
        </p:nvSpPr>
        <p:spPr bwMode="auto">
          <a:xfrm>
            <a:off x="1091784" y="1599351"/>
            <a:ext cx="3408207" cy="27400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Kartläggning och analys</a:t>
            </a: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Fler utbildade</a:t>
            </a: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Central samordning</a:t>
            </a: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Erfarenhetsutbyte mellan föreningar</a:t>
            </a: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Medialt</a:t>
            </a: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Fler i rörelse och gemenskap</a:t>
            </a:r>
          </a:p>
          <a:p>
            <a:pPr marL="57150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r>
              <a:rPr lang="sv-SE" sz="1400" dirty="0">
                <a:latin typeface="Arial"/>
                <a:cs typeface="Arial"/>
              </a:rPr>
              <a:t>Samverkan externt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2B9740"/>
              </a:buClr>
              <a:buSzPct val="72000"/>
              <a:buFont typeface="Arial" panose="020B0604020202020204" pitchFamily="34" charset="0"/>
              <a:buChar char="•"/>
              <a:defRPr/>
            </a:pPr>
            <a:endParaRPr lang="sv-SE"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Bildobjekt 2">
            <a:extLst>
              <a:ext uri="{FF2B5EF4-FFF2-40B4-BE49-F238E27FC236}">
                <a16:creationId xmlns:a16="http://schemas.microsoft.com/office/drawing/2014/main" id="{B84A15D0-9D2E-4EBE-9D81-21AF36E0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1371600"/>
            <a:ext cx="147478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Bildobjekt 3">
            <a:extLst>
              <a:ext uri="{FF2B5EF4-FFF2-40B4-BE49-F238E27FC236}">
                <a16:creationId xmlns:a16="http://schemas.microsoft.com/office/drawing/2014/main" id="{1B2DB29F-6AE9-44F1-AE03-78955A16C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26" y="2240479"/>
            <a:ext cx="21717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Bildobjekt 4">
            <a:extLst>
              <a:ext uri="{FF2B5EF4-FFF2-40B4-BE49-F238E27FC236}">
                <a16:creationId xmlns:a16="http://schemas.microsoft.com/office/drawing/2014/main" id="{EBF0E889-6242-4424-9A32-5FB5DE3BE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39" y="2642399"/>
            <a:ext cx="2835351" cy="202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Bildobjekt 5">
            <a:extLst>
              <a:ext uri="{FF2B5EF4-FFF2-40B4-BE49-F238E27FC236}">
                <a16:creationId xmlns:a16="http://schemas.microsoft.com/office/drawing/2014/main" id="{EA3A34DE-A846-4A12-93E4-7F6D609D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71" y="3306636"/>
            <a:ext cx="22637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Bildobjekt 6">
            <a:extLst>
              <a:ext uri="{FF2B5EF4-FFF2-40B4-BE49-F238E27FC236}">
                <a16:creationId xmlns:a16="http://schemas.microsoft.com/office/drawing/2014/main" id="{B33E8A1B-421F-4487-B05C-AD9344F8B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12" y="759657"/>
            <a:ext cx="7429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Bildobjekt 7">
            <a:extLst>
              <a:ext uri="{FF2B5EF4-FFF2-40B4-BE49-F238E27FC236}">
                <a16:creationId xmlns:a16="http://schemas.microsoft.com/office/drawing/2014/main" id="{0AE52590-C7E3-4BB2-B37D-88186F04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10" y="2102942"/>
            <a:ext cx="1979964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Bildobjekt 9">
            <a:extLst>
              <a:ext uri="{FF2B5EF4-FFF2-40B4-BE49-F238E27FC236}">
                <a16:creationId xmlns:a16="http://schemas.microsoft.com/office/drawing/2014/main" id="{EFCF3436-9036-40F3-BA42-63CCC9766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4" y="31448"/>
            <a:ext cx="1895503" cy="152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ruta 10">
            <a:extLst>
              <a:ext uri="{FF2B5EF4-FFF2-40B4-BE49-F238E27FC236}">
                <a16:creationId xmlns:a16="http://schemas.microsoft.com/office/drawing/2014/main" id="{5A294C87-6B04-45BF-A473-2C172CC6C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427" y="1981897"/>
            <a:ext cx="1847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b="1" dirty="0">
                <a:latin typeface="Elephant Pro" panose="00000500000000000000" pitchFamily="2" charset="0"/>
              </a:rPr>
              <a:t>Boende 55 +</a:t>
            </a:r>
          </a:p>
        </p:txBody>
      </p:sp>
      <p:sp>
        <p:nvSpPr>
          <p:cNvPr id="14347" name="textruta 11">
            <a:extLst>
              <a:ext uri="{FF2B5EF4-FFF2-40B4-BE49-F238E27FC236}">
                <a16:creationId xmlns:a16="http://schemas.microsoft.com/office/drawing/2014/main" id="{9F1164CA-B575-4111-B6CD-CE85FF415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189" y="1433164"/>
            <a:ext cx="313790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sz="2000" b="1" dirty="0">
                <a:latin typeface="+mj-lt"/>
              </a:rPr>
              <a:t>Nacka kommuns äldreenhet</a:t>
            </a:r>
          </a:p>
        </p:txBody>
      </p:sp>
      <p:pic>
        <p:nvPicPr>
          <p:cNvPr id="14348" name="Bildobjekt 12">
            <a:extLst>
              <a:ext uri="{FF2B5EF4-FFF2-40B4-BE49-F238E27FC236}">
                <a16:creationId xmlns:a16="http://schemas.microsoft.com/office/drawing/2014/main" id="{6F138982-5B73-42DB-BA6D-7033D2DBD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60" y="80167"/>
            <a:ext cx="1804987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Bildobjekt 13">
            <a:extLst>
              <a:ext uri="{FF2B5EF4-FFF2-40B4-BE49-F238E27FC236}">
                <a16:creationId xmlns:a16="http://schemas.microsoft.com/office/drawing/2014/main" id="{AECD26DE-DDE3-444E-BBE8-1B3FE4011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542" y="2261029"/>
            <a:ext cx="1298409" cy="124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Bildobjekt 15">
            <a:extLst>
              <a:ext uri="{FF2B5EF4-FFF2-40B4-BE49-F238E27FC236}">
                <a16:creationId xmlns:a16="http://schemas.microsoft.com/office/drawing/2014/main" id="{20BF1120-8327-4D41-BEEC-CFAAC6963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6" y="1371600"/>
            <a:ext cx="85566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9AF9124-0DAA-46E9-A8FF-3E4719E625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726" y="2408276"/>
            <a:ext cx="689099" cy="68909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6F641DC-43E4-4123-B7B3-A57B9C3539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726" y="3787308"/>
            <a:ext cx="752985" cy="501990"/>
          </a:xfrm>
          <a:prstGeom prst="rect">
            <a:avLst/>
          </a:prstGeom>
        </p:spPr>
      </p:pic>
      <p:pic>
        <p:nvPicPr>
          <p:cNvPr id="1026" name="Picture 2" descr="Visa källbilden">
            <a:extLst>
              <a:ext uri="{FF2B5EF4-FFF2-40B4-BE49-F238E27FC236}">
                <a16:creationId xmlns:a16="http://schemas.microsoft.com/office/drawing/2014/main" id="{EF8DD484-4F3A-489E-B75C-C89CE16C5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97" y="1458602"/>
            <a:ext cx="569995" cy="68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a källbilden">
            <a:extLst>
              <a:ext uri="{FF2B5EF4-FFF2-40B4-BE49-F238E27FC236}">
                <a16:creationId xmlns:a16="http://schemas.microsoft.com/office/drawing/2014/main" id="{27C198BC-01A6-45B4-A31B-2BE3DF5F7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09" y="1437583"/>
            <a:ext cx="578001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D3AF063E-AF45-45EA-ACEC-D15BB4304D0B}"/>
              </a:ext>
            </a:extLst>
          </p:cNvPr>
          <p:cNvSpPr txBox="1"/>
          <p:nvPr/>
        </p:nvSpPr>
        <p:spPr>
          <a:xfrm>
            <a:off x="2452255" y="1090805"/>
            <a:ext cx="338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Piteå kommuns Folkhälsoråd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3F3DEE3-93F4-4356-ADF5-3D32D96DE934}"/>
              </a:ext>
            </a:extLst>
          </p:cNvPr>
          <p:cNvSpPr txBox="1"/>
          <p:nvPr/>
        </p:nvSpPr>
        <p:spPr>
          <a:xfrm>
            <a:off x="2841738" y="4069174"/>
            <a:ext cx="252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Hälsoinspiratörer Jönköping kommun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5104193-9256-4F25-8582-CE98BF0161C8}"/>
              </a:ext>
            </a:extLst>
          </p:cNvPr>
          <p:cNvSpPr txBox="1"/>
          <p:nvPr/>
        </p:nvSpPr>
        <p:spPr>
          <a:xfrm>
            <a:off x="49476" y="3264066"/>
            <a:ext cx="276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IFK Mora Orienteringsklubb</a:t>
            </a:r>
          </a:p>
        </p:txBody>
      </p:sp>
      <p:sp>
        <p:nvSpPr>
          <p:cNvPr id="7" name="Hjärta 6">
            <a:extLst>
              <a:ext uri="{FF2B5EF4-FFF2-40B4-BE49-F238E27FC236}">
                <a16:creationId xmlns:a16="http://schemas.microsoft.com/office/drawing/2014/main" id="{A89E7F90-A1DE-4C90-B82D-F1540E2DCA81}"/>
              </a:ext>
            </a:extLst>
          </p:cNvPr>
          <p:cNvSpPr/>
          <p:nvPr/>
        </p:nvSpPr>
        <p:spPr>
          <a:xfrm>
            <a:off x="3146794" y="0"/>
            <a:ext cx="1895503" cy="1127124"/>
          </a:xfrm>
          <a:prstGeom prst="heart">
            <a:avLst/>
          </a:prstGeom>
          <a:solidFill>
            <a:srgbClr val="F7BD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434539E-A9EF-445F-92FE-75B838FD5CE4}"/>
              </a:ext>
            </a:extLst>
          </p:cNvPr>
          <p:cNvSpPr txBox="1"/>
          <p:nvPr/>
        </p:nvSpPr>
        <p:spPr>
          <a:xfrm>
            <a:off x="3077984" y="243742"/>
            <a:ext cx="2196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SAMVERKAN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8B83573-8AC7-4986-8BCF-1658626E8EC3}"/>
              </a:ext>
            </a:extLst>
          </p:cNvPr>
          <p:cNvSpPr txBox="1"/>
          <p:nvPr/>
        </p:nvSpPr>
        <p:spPr>
          <a:xfrm>
            <a:off x="6047054" y="4289298"/>
            <a:ext cx="262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Med flera….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9D2CFE-259D-44F8-854F-8BA21599A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457189" eaLnBrk="1" fontAlgn="auto" hangingPunct="1">
              <a:spcAft>
                <a:spcPts val="0"/>
              </a:spcAft>
              <a:defRPr/>
            </a:pPr>
            <a:r>
              <a:rPr lang="sv-SE" dirty="0"/>
              <a:t>Birgitta från Kiruna- nybliven ledare</a:t>
            </a:r>
          </a:p>
        </p:txBody>
      </p:sp>
      <p:pic>
        <p:nvPicPr>
          <p:cNvPr id="12291" name="Platshållare för innehåll 3">
            <a:extLst>
              <a:ext uri="{FF2B5EF4-FFF2-40B4-BE49-F238E27FC236}">
                <a16:creationId xmlns:a16="http://schemas.microsoft.com/office/drawing/2014/main" id="{10AB0D7F-25C8-4756-88DD-5279599FD0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1806" y="1905000"/>
            <a:ext cx="1720454" cy="2291954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9738DE5-1DC7-49FE-AEB9-BD38370E2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7" y="1905000"/>
            <a:ext cx="4929188" cy="18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181"/>
              </a:lnSpc>
              <a:spcAft>
                <a:spcPts val="844"/>
              </a:spcAft>
            </a:pPr>
            <a:r>
              <a:rPr lang="sv-SE" altLang="sv-SE" dirty="0">
                <a:solidFill>
                  <a:srgbClr val="33333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– Jag uppmanar fler års-rika människor, med olika</a:t>
            </a:r>
          </a:p>
          <a:p>
            <a:pPr eaLnBrk="1" hangingPunct="1">
              <a:lnSpc>
                <a:spcPts val="1181"/>
              </a:lnSpc>
              <a:spcAft>
                <a:spcPts val="844"/>
              </a:spcAft>
            </a:pPr>
            <a:r>
              <a:rPr lang="sv-SE" altLang="sv-SE" dirty="0">
                <a:solidFill>
                  <a:srgbClr val="33333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erfarenheter, att gå utbildningen till seniorledare. </a:t>
            </a:r>
          </a:p>
          <a:p>
            <a:pPr eaLnBrk="1" hangingPunct="1">
              <a:lnSpc>
                <a:spcPts val="1181"/>
              </a:lnSpc>
              <a:spcAft>
                <a:spcPts val="844"/>
              </a:spcAft>
            </a:pPr>
            <a:r>
              <a:rPr lang="sv-SE" altLang="sv-SE" dirty="0">
                <a:solidFill>
                  <a:srgbClr val="33333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Vi är många som fortfarande har mycket att ge </a:t>
            </a:r>
          </a:p>
          <a:p>
            <a:pPr eaLnBrk="1" hangingPunct="1">
              <a:lnSpc>
                <a:spcPts val="1181"/>
              </a:lnSpc>
              <a:spcAft>
                <a:spcPts val="844"/>
              </a:spcAft>
            </a:pPr>
            <a:r>
              <a:rPr lang="sv-SE" altLang="sv-SE" dirty="0">
                <a:solidFill>
                  <a:srgbClr val="33333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andra och en viktig hälsoaspekt är också att känna </a:t>
            </a:r>
          </a:p>
          <a:p>
            <a:pPr eaLnBrk="1" hangingPunct="1">
              <a:lnSpc>
                <a:spcPts val="1181"/>
              </a:lnSpc>
              <a:spcAft>
                <a:spcPts val="844"/>
              </a:spcAft>
            </a:pPr>
            <a:r>
              <a:rPr lang="sv-SE" altLang="sv-SE" dirty="0">
                <a:solidFill>
                  <a:srgbClr val="33333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sig behövd och delaktig. </a:t>
            </a:r>
          </a:p>
          <a:p>
            <a:pPr eaLnBrk="1" hangingPunct="1">
              <a:lnSpc>
                <a:spcPts val="1181"/>
              </a:lnSpc>
              <a:spcAft>
                <a:spcPts val="844"/>
              </a:spcAft>
            </a:pPr>
            <a:r>
              <a:rPr lang="sv-SE" altLang="sv-SE" dirty="0">
                <a:solidFill>
                  <a:srgbClr val="33333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Vi mår bra av att göra gott för andra och få många </a:t>
            </a:r>
          </a:p>
          <a:p>
            <a:pPr eaLnBrk="1" hangingPunct="1">
              <a:lnSpc>
                <a:spcPts val="1181"/>
              </a:lnSpc>
              <a:spcAft>
                <a:spcPts val="844"/>
              </a:spcAft>
            </a:pPr>
            <a:r>
              <a:rPr lang="sv-SE" altLang="sv-SE" dirty="0">
                <a:solidFill>
                  <a:srgbClr val="33333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fler i rörelse</a:t>
            </a:r>
            <a:endParaRPr lang="sv-SE" altLang="sv-SE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rpen ny">
  <a:themeElements>
    <a:clrScheme name="Anpassad 11">
      <a:dk1>
        <a:sysClr val="windowText" lastClr="000000"/>
      </a:dk1>
      <a:lt1>
        <a:sysClr val="window" lastClr="FFFFFF"/>
      </a:lt1>
      <a:dk2>
        <a:srgbClr val="A7A9AC"/>
      </a:dk2>
      <a:lt2>
        <a:srgbClr val="EEECE1"/>
      </a:lt2>
      <a:accent1>
        <a:srgbClr val="6A9EB5"/>
      </a:accent1>
      <a:accent2>
        <a:srgbClr val="B9D1D6"/>
      </a:accent2>
      <a:accent3>
        <a:srgbClr val="EB9E9C"/>
      </a:accent3>
      <a:accent4>
        <a:srgbClr val="D75920"/>
      </a:accent4>
      <a:accent5>
        <a:srgbClr val="FFE46E"/>
      </a:accent5>
      <a:accent6>
        <a:srgbClr val="CA0A20"/>
      </a:accent6>
      <a:hlink>
        <a:srgbClr val="B2DCE8"/>
      </a:hlink>
      <a:folHlink>
        <a:srgbClr val="FFE71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orpen ny" id="{CDAE7CD5-AF41-44A8-AA8A-A982E4B6A8A7}" vid="{F40D0904-4838-4074-9C62-9EB0366EE8B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856745DDEF5943B888A10DCCA851F1" ma:contentTypeVersion="7" ma:contentTypeDescription="Skapa ett nytt dokument." ma:contentTypeScope="" ma:versionID="bfd208e7d43ad7c44982c647b7737e9e">
  <xsd:schema xmlns:xsd="http://www.w3.org/2001/XMLSchema" xmlns:xs="http://www.w3.org/2001/XMLSchema" xmlns:p="http://schemas.microsoft.com/office/2006/metadata/properties" xmlns:ns2="4a38d9b7-6d1e-4d94-b8cd-4eab20780489" xmlns:ns3="2f5bac45-3d2c-4dcf-b572-bcb9c82870cd" targetNamespace="http://schemas.microsoft.com/office/2006/metadata/properties" ma:root="true" ma:fieldsID="6aebf4c84480277621d2ccc599019e3e" ns2:_="" ns3:_="">
    <xsd:import namespace="4a38d9b7-6d1e-4d94-b8cd-4eab20780489"/>
    <xsd:import namespace="2f5bac45-3d2c-4dcf-b572-bcb9c8287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8d9b7-6d1e-4d94-b8cd-4eab207804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bac45-3d2c-4dcf-b572-bcb9c8287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FB2FEE-9386-4120-9072-E846E2295582}">
  <ds:schemaRefs>
    <ds:schemaRef ds:uri="2f5bac45-3d2c-4dcf-b572-bcb9c82870cd"/>
    <ds:schemaRef ds:uri="4a38d9b7-6d1e-4d94-b8cd-4eab207804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7509D66-A16D-4093-96EE-B0F38919F6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ADF344-FD57-4BAB-93D3-07B63F2F1B41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a38d9b7-6d1e-4d94-b8cd-4eab20780489"/>
    <ds:schemaRef ds:uri="http://purl.org/dc/elements/1.1/"/>
    <ds:schemaRef ds:uri="2f5bac45-3d2c-4dcf-b572-bcb9c82870cd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Kortare presentation av Aktiv Senior</Template>
  <TotalTime>3869</TotalTime>
  <Words>414</Words>
  <Application>Microsoft Office PowerPoint</Application>
  <PresentationFormat>Bildspel på skärmen (16:9)</PresentationFormat>
  <Paragraphs>95</Paragraphs>
  <Slides>14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20" baseType="lpstr">
      <vt:lpstr>Arial</vt:lpstr>
      <vt:lpstr>Calibri</vt:lpstr>
      <vt:lpstr>Elephant Pro</vt:lpstr>
      <vt:lpstr>RobotoLight</vt:lpstr>
      <vt:lpstr>Wingdings</vt:lpstr>
      <vt:lpstr>Korpen ny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Birgitta från Kiruna- nybliven ledare</vt:lpstr>
      <vt:lpstr>Deltagare som genomfört utbildningen</vt:lpstr>
      <vt:lpstr>Enkät 3 veckors mellanrum, upplevda känslan:</vt:lpstr>
      <vt:lpstr>PowerPoint-presentation</vt:lpstr>
      <vt:lpstr>PowerPoint-presentation</vt:lpstr>
      <vt:lpstr>Tack!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Regina Hedström (Förbundskansliet Korpen)</dc:creator>
  <cp:lastModifiedBy>Pär Röckner</cp:lastModifiedBy>
  <cp:revision>77</cp:revision>
  <cp:lastPrinted>2021-09-30T11:12:09Z</cp:lastPrinted>
  <dcterms:created xsi:type="dcterms:W3CDTF">2020-10-05T14:02:44Z</dcterms:created>
  <dcterms:modified xsi:type="dcterms:W3CDTF">2021-11-30T07:01:00Z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0x010100DC856745DDEF5943B888A10DCCA851F1</vt:lpwstr>
  </property>
</Properties>
</file>